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13"/>
  </p:normalViewPr>
  <p:slideViewPr>
    <p:cSldViewPr snapToGrid="0" snapToObjects="1">
      <p:cViewPr varScale="1">
        <p:scale>
          <a:sx n="118" d="100"/>
          <a:sy n="118" d="100"/>
        </p:scale>
        <p:origin x="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996F1-8C91-2C4B-BD32-DDA706726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CC903D4-57F3-B144-B043-3E6B07E30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56838A-E6F2-EC4A-96B6-00DC140D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3BEB-B9F8-874A-84E1-14F2585C5072}" type="datetimeFigureOut">
              <a:rPr lang="de-DE" smtClean="0"/>
              <a:t>17.06.23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895E78-66CA-8840-96E1-F6F8B938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E39935-899A-4C4C-8933-AD8058E49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68D9-917B-1E4A-8B59-C597CEE803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9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C0F0F-4F8B-4C4B-9F9B-4939C8CE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6BDB841-C02E-1742-B82E-47257A76B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4013CB-A70D-8941-9B18-9C2BCDE6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3BEB-B9F8-874A-84E1-14F2585C5072}" type="datetimeFigureOut">
              <a:rPr lang="de-DE" smtClean="0"/>
              <a:t>17.06.23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E981A7-34C0-ED4A-99C3-7309FC94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76EE69-D5B3-CE4C-9FD0-67FCF62C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68D9-917B-1E4A-8B59-C597CEE803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46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B5D3C56-DF01-9A48-9C95-0FE32B972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33D13A9-BCB8-4C4F-8190-03A3D9180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A8570C-EFE6-1945-A2E4-0C0C9B94C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3BEB-B9F8-874A-84E1-14F2585C5072}" type="datetimeFigureOut">
              <a:rPr lang="de-DE" smtClean="0"/>
              <a:t>17.06.23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F8450B-4F7A-C54D-A4EC-474AE5FFB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789657-CCA3-BE47-BDAF-B43DAB4A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68D9-917B-1E4A-8B59-C597CEE803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40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0EDA4-E70F-D94C-A670-EC85374D0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345C1D-1FEA-F24D-A132-5791DAD5A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AE7ABE-B34C-B44B-9D57-CD7F2963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3BEB-B9F8-874A-84E1-14F2585C5072}" type="datetimeFigureOut">
              <a:rPr lang="de-DE" smtClean="0"/>
              <a:t>17.06.23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951F6A-0466-A047-80CA-25BFB9D69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19FE7A-EA0E-2A45-BDB1-668559F2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68D9-917B-1E4A-8B59-C597CEE803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39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D4AD40-E570-2346-BAA5-34FDF05E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DDAA67-6FA9-6449-B21F-465333DA8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FEE61F-71D4-D34D-BC0B-FAC469BD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3BEB-B9F8-874A-84E1-14F2585C5072}" type="datetimeFigureOut">
              <a:rPr lang="de-DE" smtClean="0"/>
              <a:t>17.06.23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799465-3704-454E-B9B3-6B30CA0A1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DFF3D8-3BCF-7F43-B69D-CA698DE8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68D9-917B-1E4A-8B59-C597CEE803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70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0690B-7278-444C-8F80-44153678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5E433C-4E48-0241-925A-9C55542B7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CC9693-C62F-F74C-98FE-C30B707F9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80CA4D-FBEA-AA4A-93F9-3BD4968E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3BEB-B9F8-874A-84E1-14F2585C5072}" type="datetimeFigureOut">
              <a:rPr lang="de-DE" smtClean="0"/>
              <a:t>17.06.23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928627-27E7-ED46-96AC-F01380A1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E18D23-04B9-3841-8A32-9E78BD20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68D9-917B-1E4A-8B59-C597CEE803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40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61023-8741-0C4A-8DC5-5613AB6D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156F96-6F04-0344-9E5F-599F1BFD2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156E54-AD88-F847-B54E-CCB32CA5E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0A8DE3-3C70-634E-87CF-B1B78FE2B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836F3D7-7607-C949-9B3D-5D002097F5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A38E11A-82B5-2844-A0D7-81BE72624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3BEB-B9F8-874A-84E1-14F2585C5072}" type="datetimeFigureOut">
              <a:rPr lang="de-DE" smtClean="0"/>
              <a:t>17.06.23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E4C1972-6F18-BA4D-9CB9-E5D2B9996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5D33DBF-6C14-1A4B-9745-FA792EA8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68D9-917B-1E4A-8B59-C597CEE803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05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E3C81-FD50-4F48-B4FF-D78C7DBF1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6CD838-A068-5A4A-89E0-265648F3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3BEB-B9F8-874A-84E1-14F2585C5072}" type="datetimeFigureOut">
              <a:rPr lang="de-DE" smtClean="0"/>
              <a:t>17.06.23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70ACB8-D953-4C4D-A4F0-34003851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86A885-B366-BE4C-B9E0-28FB0C0BD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68D9-917B-1E4A-8B59-C597CEE803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101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129AB2C-5DAE-2549-AE40-6679D69EA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3BEB-B9F8-874A-84E1-14F2585C5072}" type="datetimeFigureOut">
              <a:rPr lang="de-DE" smtClean="0"/>
              <a:t>17.06.23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6CD04B6-014D-C34B-A866-058F8E23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45CEA4-ADC3-754D-9F6B-C9488101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68D9-917B-1E4A-8B59-C597CEE803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32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648FC-1FAD-A24B-9259-72139FF9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2DDB2D-4453-714F-8CC3-0D7A5029D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CDCFEA-B3E7-8041-BDAA-306375386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A35441-0B95-304D-AEC9-EE1F32075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3BEB-B9F8-874A-84E1-14F2585C5072}" type="datetimeFigureOut">
              <a:rPr lang="de-DE" smtClean="0"/>
              <a:t>17.06.23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B3F8F5-6E64-924C-A908-B9E4A32D4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0FB4BB-559C-0B4A-891E-EFC006E8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68D9-917B-1E4A-8B59-C597CEE803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60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2F485-3B94-8940-8AD0-959288B7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2E7981-A3DB-2A47-A575-92610F34E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EC27AD-FF02-1743-9B85-D9E075E14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AD82A0-61B5-9C42-B867-F91724058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3BEB-B9F8-874A-84E1-14F2585C5072}" type="datetimeFigureOut">
              <a:rPr lang="de-DE" smtClean="0"/>
              <a:t>17.06.23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821A28-E565-CE42-8EE5-19249E9D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D45583-7942-1742-982B-F52A4AC0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68D9-917B-1E4A-8B59-C597CEE803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53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B7A8045-8573-D645-B6DE-C36997FE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51297A-BCDF-8740-8FA0-EC0FA393F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4356E6-9CC2-EF4C-A317-DABB006E7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93BEB-B9F8-874A-84E1-14F2585C5072}" type="datetimeFigureOut">
              <a:rPr lang="de-DE" smtClean="0"/>
              <a:t>17.06.23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53A9A5-7B3A-D443-A82D-14A87DF01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783783-50C2-8743-9769-A4F6E3980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668D9-917B-1E4A-8B59-C597CEE803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05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A7744-B525-6241-B98B-7D7F2C3F3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Biologische </a:t>
            </a:r>
            <a:r>
              <a:rPr lang="de-DE" dirty="0" err="1"/>
              <a:t>Varroa</a:t>
            </a:r>
            <a:r>
              <a:rPr lang="de-DE" dirty="0"/>
              <a:t> Bekämpfungskonzepte</a:t>
            </a:r>
          </a:p>
        </p:txBody>
      </p:sp>
    </p:spTree>
    <p:extLst>
      <p:ext uri="{BB962C8B-B14F-4D97-AF65-F5344CB8AC3E}">
        <p14:creationId xmlns:p14="http://schemas.microsoft.com/office/powerpoint/2010/main" val="41347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4B3A604-CE08-944E-9221-7409EF4EE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695" y="272175"/>
            <a:ext cx="8934610" cy="631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0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08CA4D-4CB2-0E42-860D-74BA25EE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Lebensweise der Milben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A81E65-9DCD-E244-8EB8-3CCC04B0E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 Lebensphasen: </a:t>
            </a:r>
          </a:p>
          <a:p>
            <a:pPr lvl="1"/>
            <a:r>
              <a:rPr lang="de-DE" dirty="0"/>
              <a:t>Auf der Biene</a:t>
            </a:r>
          </a:p>
          <a:p>
            <a:pPr lvl="1"/>
            <a:r>
              <a:rPr lang="de-DE" dirty="0"/>
              <a:t>Und in der Brut 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Verteilung der Population im Sommer </a:t>
            </a:r>
          </a:p>
          <a:p>
            <a:pPr lvl="1"/>
            <a:r>
              <a:rPr lang="de-DE" dirty="0"/>
              <a:t>30% auf der Biene </a:t>
            </a:r>
          </a:p>
          <a:p>
            <a:pPr lvl="1"/>
            <a:r>
              <a:rPr lang="de-DE" dirty="0"/>
              <a:t>70% in der Brut </a:t>
            </a:r>
          </a:p>
        </p:txBody>
      </p:sp>
    </p:spTree>
    <p:extLst>
      <p:ext uri="{BB962C8B-B14F-4D97-AF65-F5344CB8AC3E}">
        <p14:creationId xmlns:p14="http://schemas.microsoft.com/office/powerpoint/2010/main" val="176134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8A6E5-C1FB-2C46-8103-0962A3FAA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Lebensweise in der Brut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4D4B41-1599-754A-9C72-7BDD90BEF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Milbe geht einen Tag vor der </a:t>
            </a:r>
            <a:r>
              <a:rPr lang="de-DE" dirty="0" err="1"/>
              <a:t>Verdeckelung</a:t>
            </a:r>
            <a:r>
              <a:rPr lang="de-DE" dirty="0"/>
              <a:t> (Alter der Bienen Larve: 5,5 Tage) in die Brut</a:t>
            </a:r>
          </a:p>
          <a:p>
            <a:r>
              <a:rPr lang="de-DE" dirty="0"/>
              <a:t>60 Stunden nach </a:t>
            </a:r>
            <a:r>
              <a:rPr lang="de-DE" dirty="0" err="1"/>
              <a:t>Verdeckelung</a:t>
            </a:r>
            <a:r>
              <a:rPr lang="de-DE" dirty="0"/>
              <a:t> (Alter der Bienen Larve: 12 Tage) legt die Milbe das erste männliche Ei </a:t>
            </a:r>
          </a:p>
          <a:p>
            <a:r>
              <a:rPr lang="de-DE" dirty="0"/>
              <a:t>Alle 30 Stunden wird ein weiteres Ei (weiblich) gelegt</a:t>
            </a:r>
          </a:p>
          <a:p>
            <a:r>
              <a:rPr lang="de-DE" dirty="0"/>
              <a:t>Bei </a:t>
            </a:r>
            <a:r>
              <a:rPr lang="de-DE" dirty="0" err="1"/>
              <a:t>Einfachparasitierung</a:t>
            </a:r>
            <a:r>
              <a:rPr lang="de-DE" dirty="0"/>
              <a:t> ergibt sich ein Inzuchtfaktor von 30%</a:t>
            </a:r>
          </a:p>
          <a:p>
            <a:r>
              <a:rPr lang="de-DE" dirty="0"/>
              <a:t>Bei </a:t>
            </a:r>
            <a:r>
              <a:rPr lang="de-DE" dirty="0" err="1"/>
              <a:t>Mehrfachparasitierung</a:t>
            </a:r>
            <a:r>
              <a:rPr lang="de-DE" dirty="0"/>
              <a:t> sind männliche und weibliche Milben nicht mehr miteinander Verwandt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8743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B8570-AB1D-6C41-B74A-FEB24172A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Varroa</a:t>
            </a:r>
            <a:r>
              <a:rPr lang="de-DE" dirty="0"/>
              <a:t> Kontrollen - Zeitpunkte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3D1097-6A5E-E245-B5DF-E38D7907A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Kirschblüte </a:t>
            </a:r>
          </a:p>
          <a:p>
            <a:r>
              <a:rPr lang="de-DE" dirty="0"/>
              <a:t>Lindenblüte </a:t>
            </a:r>
          </a:p>
          <a:p>
            <a:r>
              <a:rPr lang="de-DE" dirty="0"/>
              <a:t>Mitte September 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err="1"/>
              <a:t>www.bienen-gesundheit.at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839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E425DE-0890-1644-B68D-131E8F0A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Ableger-Bildung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5FB7C5-45EA-7642-B965-5FB485073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 Entnahme von </a:t>
            </a:r>
            <a:r>
              <a:rPr lang="de-DE" dirty="0" err="1"/>
              <a:t>verdeckelten</a:t>
            </a:r>
            <a:r>
              <a:rPr lang="de-DE" dirty="0"/>
              <a:t> Brutwaben für eine Ableger-Bildung kann die Population um bis zu 40% verringert werden </a:t>
            </a:r>
          </a:p>
          <a:p>
            <a:endParaRPr lang="de-DE" dirty="0"/>
          </a:p>
          <a:p>
            <a:r>
              <a:rPr lang="de-DE" dirty="0"/>
              <a:t>Im Mai befinden sich 2/3 der Milben in der Brut </a:t>
            </a:r>
          </a:p>
          <a:p>
            <a:endParaRPr lang="de-DE" dirty="0"/>
          </a:p>
          <a:p>
            <a:r>
              <a:rPr lang="de-DE" dirty="0"/>
              <a:t>Jeder Brutfreie Tag führt zu einem sterben von 2% der Milben </a:t>
            </a:r>
          </a:p>
          <a:p>
            <a:pPr lvl="1"/>
            <a:r>
              <a:rPr lang="de-DE" dirty="0"/>
              <a:t>Bei einem Monat Brut Freiheit sterben ca. 60% der Milben </a:t>
            </a:r>
          </a:p>
        </p:txBody>
      </p:sp>
    </p:spTree>
    <p:extLst>
      <p:ext uri="{BB962C8B-B14F-4D97-AF65-F5344CB8AC3E}">
        <p14:creationId xmlns:p14="http://schemas.microsoft.com/office/powerpoint/2010/main" val="132740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34FBC-B6FC-124C-BBAB-ECC640856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Drohnenbrutentnahme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41FA94-9D78-1F4F-8753-0D4939474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Drohnenbrutschneiden bringt eine </a:t>
            </a:r>
            <a:r>
              <a:rPr lang="de-DE" dirty="0" err="1"/>
              <a:t>Varroa</a:t>
            </a:r>
            <a:r>
              <a:rPr lang="de-DE" dirty="0"/>
              <a:t> Reduktion von 30%</a:t>
            </a:r>
          </a:p>
          <a:p>
            <a:endParaRPr lang="de-DE" dirty="0"/>
          </a:p>
          <a:p>
            <a:r>
              <a:rPr lang="de-DE" dirty="0"/>
              <a:t>Drohnenbrut wird etwa 4-8 mal stärker befallen</a:t>
            </a:r>
          </a:p>
          <a:p>
            <a:endParaRPr lang="de-DE" dirty="0"/>
          </a:p>
          <a:p>
            <a:r>
              <a:rPr lang="de-DE" dirty="0"/>
              <a:t>Drohnenbrut ist 23 Tage </a:t>
            </a:r>
            <a:r>
              <a:rPr lang="de-DE" dirty="0" err="1"/>
              <a:t>verdeckelt</a:t>
            </a:r>
            <a:r>
              <a:rPr lang="de-DE" dirty="0"/>
              <a:t> (länger Zeit für die Vermehrung der Milbe)</a:t>
            </a:r>
          </a:p>
        </p:txBody>
      </p:sp>
    </p:spTree>
    <p:extLst>
      <p:ext uri="{BB962C8B-B14F-4D97-AF65-F5344CB8AC3E}">
        <p14:creationId xmlns:p14="http://schemas.microsoft.com/office/powerpoint/2010/main" val="1761214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21BDA-F839-AA48-87A2-870A89FF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Mullerbrett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67D056-1FDC-1F41-BA80-071E29298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4800" cy="4351338"/>
          </a:xfrm>
        </p:spPr>
        <p:txBody>
          <a:bodyPr/>
          <a:lstStyle/>
          <a:p>
            <a:r>
              <a:rPr lang="de-DE" dirty="0"/>
              <a:t>Besteht aus einem feinen Gitter (</a:t>
            </a:r>
            <a:r>
              <a:rPr lang="de-DE" dirty="0" err="1"/>
              <a:t>Varroa</a:t>
            </a:r>
            <a:r>
              <a:rPr lang="de-DE" dirty="0"/>
              <a:t> undurchlässig!) </a:t>
            </a:r>
          </a:p>
          <a:p>
            <a:endParaRPr lang="de-DE" dirty="0"/>
          </a:p>
          <a:p>
            <a:r>
              <a:rPr lang="de-DE" dirty="0"/>
              <a:t>Funktioniert wie Duftfalle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8BD1CF4-764F-474D-BEA0-820A9485F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764" y="1285776"/>
            <a:ext cx="6969149" cy="54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8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66414-0FA3-4647-90BC-935D533F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Totale Brutentnahme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721DDB-A2B4-8244-AAA8-2BB4D19C0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Bewirkt eine Milbenreduktion von 70% </a:t>
            </a:r>
          </a:p>
          <a:p>
            <a:endParaRPr lang="de-DE" dirty="0"/>
          </a:p>
          <a:p>
            <a:r>
              <a:rPr lang="de-DE" dirty="0"/>
              <a:t>Die Ganze </a:t>
            </a:r>
            <a:r>
              <a:rPr lang="de-DE" dirty="0" err="1"/>
              <a:t>verdeckelte</a:t>
            </a:r>
            <a:r>
              <a:rPr lang="de-DE" dirty="0"/>
              <a:t> Brut wird entnommen</a:t>
            </a:r>
          </a:p>
          <a:p>
            <a:endParaRPr lang="de-DE" dirty="0"/>
          </a:p>
          <a:p>
            <a:r>
              <a:rPr lang="de-DE" dirty="0"/>
              <a:t>Bei zurücklassen einer </a:t>
            </a:r>
            <a:r>
              <a:rPr lang="de-DE" dirty="0" err="1"/>
              <a:t>Fangwabe</a:t>
            </a:r>
            <a:r>
              <a:rPr lang="de-DE" dirty="0"/>
              <a:t> (Junge Maden und Eier) bis zu 90% Reduktion </a:t>
            </a:r>
          </a:p>
        </p:txBody>
      </p:sp>
    </p:spTree>
    <p:extLst>
      <p:ext uri="{BB962C8B-B14F-4D97-AF65-F5344CB8AC3E}">
        <p14:creationId xmlns:p14="http://schemas.microsoft.com/office/powerpoint/2010/main" val="212645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5E864-ACFD-2A4A-850A-53365FED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Bannwabenverfahren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B7672F-D33B-8842-8C05-EDCC4E915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Königin wird in eine Wabentasche gesperrt </a:t>
            </a:r>
          </a:p>
          <a:p>
            <a:endParaRPr lang="de-DE" dirty="0"/>
          </a:p>
          <a:p>
            <a:r>
              <a:rPr lang="de-DE" dirty="0"/>
              <a:t>Eine Dauer von insgesamt 28 Tage muss erreicht werden </a:t>
            </a:r>
          </a:p>
          <a:p>
            <a:pPr lvl="1"/>
            <a:r>
              <a:rPr lang="de-DE" dirty="0"/>
              <a:t>Zyklus von 9 Tagen, insgesamt 3 Mal wiederholt</a:t>
            </a:r>
          </a:p>
          <a:p>
            <a:pPr lvl="1"/>
            <a:r>
              <a:rPr lang="de-DE" dirty="0"/>
              <a:t>Oder Zyklus von 7 Tagen, insgesamt 4 Mal wiederholt </a:t>
            </a:r>
          </a:p>
        </p:txBody>
      </p:sp>
    </p:spTree>
    <p:extLst>
      <p:ext uri="{BB962C8B-B14F-4D97-AF65-F5344CB8AC3E}">
        <p14:creationId xmlns:p14="http://schemas.microsoft.com/office/powerpoint/2010/main" val="341582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Macintosh PowerPoint</Application>
  <PresentationFormat>Breitbild</PresentationFormat>
  <Paragraphs>50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Biologische Varroa Bekämpfungskonzepte</vt:lpstr>
      <vt:lpstr>Lebensweise der Milben </vt:lpstr>
      <vt:lpstr>Lebensweise in der Brut</vt:lpstr>
      <vt:lpstr>Varroa Kontrollen - Zeitpunkte </vt:lpstr>
      <vt:lpstr>Ableger-Bildung</vt:lpstr>
      <vt:lpstr>Drohnenbrutentnahme </vt:lpstr>
      <vt:lpstr>Mullerbrett</vt:lpstr>
      <vt:lpstr>Totale Brutentnahme</vt:lpstr>
      <vt:lpstr>Bannwabenverfahren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6</cp:revision>
  <cp:lastPrinted>2023-06-17T14:00:37Z</cp:lastPrinted>
  <dcterms:created xsi:type="dcterms:W3CDTF">2023-06-17T10:38:48Z</dcterms:created>
  <dcterms:modified xsi:type="dcterms:W3CDTF">2023-06-17T14:00:44Z</dcterms:modified>
</cp:coreProperties>
</file>